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 Slab"/>
      <p:regular r:id="rId28"/>
      <p:bold r:id="rId29"/>
    </p:embeddedFon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Slab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ab363a85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1ab363a85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ab363a85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ab363a85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ab363a85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ab363a85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ab363a85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ab363a85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ab363a85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ab363a85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ab363a85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ab363a85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ab363a85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ab363a85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ab363a85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ab363a85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ab363a85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ab363a85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ab363a85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ab363a85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1ab363a8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1ab363a8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ab363a85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ab363a85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1ab363a85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1ab363a85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1ab363a85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1ab363a85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edbb7056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edbb7056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0efa9102d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0efa9102d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f50385b0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0f50385b0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0f50385b07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0f50385b07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0f50385b07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0f50385b07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ab363a85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ab363a85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ab363a85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ab363a85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Relationship Id="rId5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kaggle.com/datasets/andrewmvd/road-sign-detection" TargetMode="External"/><Relationship Id="rId4" Type="http://schemas.openxmlformats.org/officeDocument/2006/relationships/hyperlink" Target="https://www.kaggle.com/datasets/meowmeowmeowmeowmeow/gtsrb-german-traffic-sig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datasets/andrewmvd/road-sign-detection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4.png"/><Relationship Id="rId7" Type="http://schemas.openxmlformats.org/officeDocument/2006/relationships/image" Target="../media/image26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Signal Saviors - Traffic Sign Recognition System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0" y="3049450"/>
            <a:ext cx="5783400" cy="11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Signal Saviors</a:t>
            </a:r>
            <a:b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Danielle S. Raynor, Kevin Allen, Adnan Hasan, Sahad Rafiuzzaman, Noah Roberson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Capture and Preprocessing Code Snippets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89831"/>
            <a:ext cx="4238774" cy="230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6975" y="1213200"/>
            <a:ext cx="5629126" cy="145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0525" y="2670375"/>
            <a:ext cx="4238776" cy="2323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Codebase Description: Model Building and Training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Defines a Convolutional Neural Network (CNN) using Keras Sequential API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model consists of convolutional layers, max pooling layers, dropout layers, a flatten layer, and dense layers for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Compiles the model with categorical_crossentropy loss, adam optimizer, and accuracy metric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Trains the model on the training data for a specified number of epochs and batch size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 and Training Code Snippets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25" y="1405076"/>
            <a:ext cx="5128000" cy="233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050" y="3738400"/>
            <a:ext cx="7318849" cy="13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8025" y="1144125"/>
            <a:ext cx="3158075" cy="260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Codebase Description: Testing and Evaluation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Defines a function testing to load and preprocess test data from a CSV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Loads the data sets test data and predicts the labels using the trained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Defines a dictionary classes mapping class indices to traffic sign names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a function test_on_img_colab for running predictions on user-uploaded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Evaluates the model using accuracy, loss plots, confusion matrix, and classification report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Evaluation Code Snippets</a:t>
            </a:r>
            <a:endParaRPr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75" y="1489825"/>
            <a:ext cx="3366800" cy="300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6975" y="1144125"/>
            <a:ext cx="5400726" cy="233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2735" y="3474149"/>
            <a:ext cx="3689203" cy="11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Codebase Description: </a:t>
            </a:r>
            <a:r>
              <a:rPr lang="en"/>
              <a:t>Data Exploration and Visualization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Analyzes the training dataset by counting images per class and visualizing the distribution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Visualizes random images from the training, testing, and EURSD datasets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Extracts and visualizes data for specific sign categories from the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Analyzes model predictions on the dataset for different traffic sign classes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and Visualization Code Snippets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89825"/>
            <a:ext cx="5982349" cy="250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925" y="4139950"/>
            <a:ext cx="4096376" cy="84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5300" y="3568475"/>
            <a:ext cx="4938699" cy="14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Set Results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87900" y="1489825"/>
            <a:ext cx="4587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following image is the results on the prediction set with pictures of traffic signs.  Under each traffic sign is what the sign is and what the model predicted.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7037" y="1202438"/>
            <a:ext cx="3609067" cy="3653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87900" y="2139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Confusion Matrix Results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38" y="819488"/>
            <a:ext cx="8575923" cy="432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&amp; Loss of the Prediction Set Results</a:t>
            </a:r>
            <a:endParaRPr/>
          </a:p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27725"/>
            <a:ext cx="4474074" cy="320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25" y="1427725"/>
            <a:ext cx="4474075" cy="320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&amp; Motivation	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Domain: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main domain that would use traffic sign recognition would be </a:t>
            </a:r>
            <a:r>
              <a:rPr lang="en"/>
              <a:t>autonomous</a:t>
            </a:r>
            <a:r>
              <a:rPr lang="en"/>
              <a:t> vehicles to ensure safety.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Motivation: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motivation behind this AI model was to help autonomous vehicles adhere to traffic regulations and </a:t>
            </a:r>
            <a:r>
              <a:rPr lang="en"/>
              <a:t>mitigate</a:t>
            </a:r>
            <a:r>
              <a:rPr lang="en"/>
              <a:t> cyber attacks that confuse the vehicles</a:t>
            </a:r>
            <a:endParaRPr/>
          </a:p>
        </p:txBody>
      </p:sp>
      <p:pic>
        <p:nvPicPr>
          <p:cNvPr descr="File:Tesla Autopilot engaged on I-80 near Lake Tahoe.jpg ..."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350" y="111125"/>
            <a:ext cx="3170750" cy="178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50 Random Images Results</a:t>
            </a:r>
            <a:endParaRPr/>
          </a:p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387900" y="1489825"/>
            <a:ext cx="4120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image shows the results of 50 randomly selected traffic signs and the classification the AI model gave to each sign.</a:t>
            </a:r>
            <a:endParaRPr/>
          </a:p>
        </p:txBody>
      </p:sp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656" y="1202438"/>
            <a:ext cx="4120443" cy="365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traffic sign recognition system proposed in this project aimed to create a robust and scalable model that could accurately identify traffic signs from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focused on using Python, along with powerful libraries such as TensorFlow, Keras, and OpenCV, to preprocess images, augment data, and build the machine learning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techniques like image augmentation and evaluation metrics such as accuracy, precision, and recall, the system was able to demonstrate promising results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Larxel. (2020). Road Sign Detection. Kaggle.com.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https://www.kaggle.com/datasets/andrewmvd/road-sign-detection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Mykola. (2018). GTSRB - German Traffic Sign Recognition Benchmark. Kaggle.com. 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https://www.kaggle.com/datasets/meowmeowmeowmeowmeow/gtsrb-german-traffic-sign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3931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345625"/>
            <a:ext cx="5235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hallenge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With rapid expansion  in road networks and varying road signs poses a challenge for consistent detection, especially in autonomous and driver-assistance systems.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Key Issues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Recognition Difficulties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: Varying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lighting, weather conditions, and partial occlusions impact sign visibility.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Safety Risk: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Misinterpretations of road signs can lead to potential traffic violations and accidents.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3500" y="1461725"/>
            <a:ext cx="3304850" cy="25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186425" y="3664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Solutions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106700" y="366425"/>
            <a:ext cx="5037300" cy="45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42" u="sng">
                <a:latin typeface="Arial"/>
                <a:ea typeface="Arial"/>
                <a:cs typeface="Arial"/>
                <a:sym typeface="Arial"/>
              </a:rPr>
              <a:t>Objective</a:t>
            </a:r>
            <a:endParaRPr b="1" sz="3742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42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42">
                <a:latin typeface="Arial"/>
                <a:ea typeface="Arial"/>
                <a:cs typeface="Arial"/>
                <a:sym typeface="Arial"/>
              </a:rPr>
              <a:t> Develop an AI-based solution that accurately detects and interprets road signs in real-time.</a:t>
            </a:r>
            <a:endParaRPr sz="374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4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42" u="sng">
                <a:latin typeface="Arial"/>
                <a:ea typeface="Arial"/>
                <a:cs typeface="Arial"/>
                <a:sym typeface="Arial"/>
              </a:rPr>
              <a:t>Approach</a:t>
            </a:r>
            <a:endParaRPr b="1" sz="3742" u="sng">
              <a:latin typeface="Arial"/>
              <a:ea typeface="Arial"/>
              <a:cs typeface="Arial"/>
              <a:sym typeface="Arial"/>
            </a:endParaRPr>
          </a:p>
          <a:p>
            <a:pPr indent="-323654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1" lang="en" sz="3742">
                <a:latin typeface="Arial"/>
                <a:ea typeface="Arial"/>
                <a:cs typeface="Arial"/>
                <a:sym typeface="Arial"/>
              </a:rPr>
              <a:t>Use CNNs</a:t>
            </a:r>
            <a:r>
              <a:rPr lang="en" sz="3742">
                <a:latin typeface="Arial"/>
                <a:ea typeface="Arial"/>
                <a:cs typeface="Arial"/>
                <a:sym typeface="Arial"/>
              </a:rPr>
              <a:t> for fast, efficient feature extraction and classification.</a:t>
            </a:r>
            <a:endParaRPr sz="3742">
              <a:latin typeface="Arial"/>
              <a:ea typeface="Arial"/>
              <a:cs typeface="Arial"/>
              <a:sym typeface="Arial"/>
            </a:endParaRPr>
          </a:p>
          <a:p>
            <a:pPr indent="-32365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1" lang="en" sz="3742">
                <a:latin typeface="Arial"/>
                <a:ea typeface="Arial"/>
                <a:cs typeface="Arial"/>
                <a:sym typeface="Arial"/>
              </a:rPr>
              <a:t>Real-Time</a:t>
            </a:r>
            <a:r>
              <a:rPr lang="en" sz="3742">
                <a:latin typeface="Arial"/>
                <a:ea typeface="Arial"/>
                <a:cs typeface="Arial"/>
                <a:sym typeface="Arial"/>
              </a:rPr>
              <a:t>: Optimized for instant decision-making.</a:t>
            </a:r>
            <a:endParaRPr sz="374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42" u="sng">
                <a:latin typeface="Arial"/>
                <a:ea typeface="Arial"/>
                <a:cs typeface="Arial"/>
                <a:sym typeface="Arial"/>
              </a:rPr>
              <a:t>Model</a:t>
            </a:r>
            <a:endParaRPr b="1" sz="3742" u="sng">
              <a:latin typeface="Arial"/>
              <a:ea typeface="Arial"/>
              <a:cs typeface="Arial"/>
              <a:sym typeface="Arial"/>
            </a:endParaRPr>
          </a:p>
          <a:p>
            <a:pPr indent="-323654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1" lang="en" sz="3742">
                <a:latin typeface="Arial"/>
                <a:ea typeface="Arial"/>
                <a:cs typeface="Arial"/>
                <a:sym typeface="Arial"/>
              </a:rPr>
              <a:t>CNN Architecture</a:t>
            </a:r>
            <a:r>
              <a:rPr lang="en" sz="3742">
                <a:latin typeface="Arial"/>
                <a:ea typeface="Arial"/>
                <a:cs typeface="Arial"/>
                <a:sym typeface="Arial"/>
              </a:rPr>
              <a:t>: Designed for reliable road sign detection.</a:t>
            </a:r>
            <a:endParaRPr sz="374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42" u="sng">
                <a:latin typeface="Arial"/>
                <a:ea typeface="Arial"/>
                <a:cs typeface="Arial"/>
                <a:sym typeface="Arial"/>
              </a:rPr>
              <a:t>Data</a:t>
            </a:r>
            <a:endParaRPr b="1" sz="3742" u="sng">
              <a:latin typeface="Arial"/>
              <a:ea typeface="Arial"/>
              <a:cs typeface="Arial"/>
              <a:sym typeface="Arial"/>
            </a:endParaRPr>
          </a:p>
          <a:p>
            <a:pPr indent="-323654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1" lang="en" sz="3742">
                <a:latin typeface="Arial"/>
                <a:ea typeface="Arial"/>
                <a:cs typeface="Arial"/>
                <a:sym typeface="Arial"/>
              </a:rPr>
              <a:t>Diverse Datasets</a:t>
            </a:r>
            <a:r>
              <a:rPr lang="en" sz="3742">
                <a:latin typeface="Arial"/>
                <a:ea typeface="Arial"/>
                <a:cs typeface="Arial"/>
                <a:sym typeface="Arial"/>
              </a:rPr>
              <a:t>: Training across varied conditions (lighting, weather, occlusion) for improved accuracy.</a:t>
            </a:r>
            <a:endParaRPr sz="374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7469" l="7129" r="5610" t="6774"/>
          <a:stretch/>
        </p:blipFill>
        <p:spPr>
          <a:xfrm>
            <a:off x="451970" y="1465400"/>
            <a:ext cx="3201600" cy="30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Dataset Overview:</a:t>
            </a:r>
            <a:endParaRPr u="sng"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Images of various road signs, categorized into classes like traffic lights, stop signs, yield signs, and speed limit signs.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image is paired with a label identifying the type of road sign.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Data Structure:</a:t>
            </a:r>
            <a:endParaRPr u="sng"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Primarily unstructured with images in different resolutions and formats.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Project Relevance:</a:t>
            </a:r>
            <a:endParaRPr u="sng"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Investigate the impact of data poisoning by generating and adding altered images designed to mislead the model.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Dataset Source:</a:t>
            </a:r>
            <a:endParaRPr u="sng"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https://www.kaggle.com/datasets/andrewmvd/road-sign-detection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877 images and 4 different classes.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4">
            <a:alphaModFix/>
          </a:blip>
          <a:srcRect b="8158" l="31513" r="27613" t="38587"/>
          <a:stretch/>
        </p:blipFill>
        <p:spPr>
          <a:xfrm>
            <a:off x="7613100" y="353475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5">
            <a:alphaModFix/>
          </a:blip>
          <a:srcRect b="49677" l="34506" r="34117" t="24322"/>
          <a:stretch/>
        </p:blipFill>
        <p:spPr>
          <a:xfrm>
            <a:off x="6470100" y="353463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6">
            <a:alphaModFix/>
          </a:blip>
          <a:srcRect b="80971" l="66266" r="12271" t="0"/>
          <a:stretch/>
        </p:blipFill>
        <p:spPr>
          <a:xfrm>
            <a:off x="5327100" y="353474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 rotWithShape="1">
          <a:blip r:embed="rId7">
            <a:alphaModFix/>
          </a:blip>
          <a:srcRect b="30556" l="28869" r="37552" t="32037"/>
          <a:stretch/>
        </p:blipFill>
        <p:spPr>
          <a:xfrm>
            <a:off x="4412700" y="353482"/>
            <a:ext cx="9144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Technologies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87900" y="1489825"/>
            <a:ext cx="5675100" cy="3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Development Tools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: Core programming language for AI model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creation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and development.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Libraries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TensorFlow &amp; Keras: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Model building and training for robust neural networks.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i="1" lang="en" sz="1600">
                <a:latin typeface="Arial"/>
                <a:ea typeface="Arial"/>
                <a:cs typeface="Arial"/>
                <a:sym typeface="Arial"/>
              </a:rPr>
              <a:t>penCV: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Handles image processing task for sign detection.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Scikit-learn: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Evaluates model performance and calculate metrics.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Platform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i="1" lang="en" sz="1600">
                <a:latin typeface="Arial"/>
                <a:ea typeface="Arial"/>
                <a:cs typeface="Arial"/>
                <a:sym typeface="Arial"/>
              </a:rPr>
              <a:t>Google Colab: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Provides an interactive, cloud-based development environment for efficient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coding, data analysis, and documentation.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ile:Python.svg - Wikipedia"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1850" y="-1978"/>
            <a:ext cx="1165225" cy="11652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Tensorflow logo.svg - Wikimedia Commons"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1850" y="1163224"/>
            <a:ext cx="1165224" cy="12467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Keras logo.svg - Wikipedia"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0275" y="2585125"/>
            <a:ext cx="1246799" cy="12467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OpenCV Logo with text svg version.svg - Wikimedia Commons" id="105" name="Google Shape;10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3012" y="73275"/>
            <a:ext cx="1671525" cy="205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87000" y="2523275"/>
            <a:ext cx="2223550" cy="13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12100" y="3666300"/>
            <a:ext cx="2044012" cy="13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Output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4982250" y="312600"/>
            <a:ext cx="3920400" cy="45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Arial"/>
                <a:ea typeface="Arial"/>
                <a:cs typeface="Arial"/>
                <a:sym typeface="Arial"/>
              </a:rPr>
              <a:t>Goal</a:t>
            </a:r>
            <a:br>
              <a:rPr b="1" lang="en" u="sng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Develop a trained AI model capable of accurately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classifying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road signs under standard conditions.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>
                <a:latin typeface="Arial"/>
                <a:ea typeface="Arial"/>
                <a:cs typeface="Arial"/>
                <a:sym typeface="Arial"/>
              </a:rPr>
              <a:t>Performance Metrics</a:t>
            </a:r>
            <a:endParaRPr b="1" u="sng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Accuracy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Overall correctness of classifications.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Precision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Correctly identified road signs out of all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positive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predictions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Recall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Correctly identified road signs out of all actual positives.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50" y="3114675"/>
            <a:ext cx="4550650" cy="974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058" y="1577137"/>
            <a:ext cx="4550643" cy="110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387900" y="1489825"/>
            <a:ext cx="2076300" cy="98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Preparation: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Datasets and Preprocessing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3440600" y="1489825"/>
            <a:ext cx="2109600" cy="98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Building: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Convolutional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4" name="Google Shape;124;p20"/>
          <p:cNvCxnSpPr>
            <a:stCxn id="122" idx="3"/>
            <a:endCxn id="123" idx="1"/>
          </p:cNvCxnSpPr>
          <p:nvPr/>
        </p:nvCxnSpPr>
        <p:spPr>
          <a:xfrm>
            <a:off x="2464200" y="1979875"/>
            <a:ext cx="9765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0"/>
          <p:cNvSpPr/>
          <p:nvPr/>
        </p:nvSpPr>
        <p:spPr>
          <a:xfrm>
            <a:off x="6493300" y="1489825"/>
            <a:ext cx="2076300" cy="98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Training: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Separating Signs into classes and compiles metrics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6" name="Google Shape;126;p20"/>
          <p:cNvCxnSpPr>
            <a:stCxn id="123" idx="3"/>
            <a:endCxn id="125" idx="1"/>
          </p:cNvCxnSpPr>
          <p:nvPr/>
        </p:nvCxnSpPr>
        <p:spPr>
          <a:xfrm>
            <a:off x="5550200" y="1979875"/>
            <a:ext cx="943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20"/>
          <p:cNvSpPr/>
          <p:nvPr/>
        </p:nvSpPr>
        <p:spPr>
          <a:xfrm>
            <a:off x="4626250" y="2975675"/>
            <a:ext cx="2076300" cy="84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Evaluation: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Accuracy and Loss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8" name="Google Shape;128;p20"/>
          <p:cNvCxnSpPr>
            <a:stCxn id="125" idx="2"/>
            <a:endCxn id="127" idx="3"/>
          </p:cNvCxnSpPr>
          <p:nvPr/>
        </p:nvCxnSpPr>
        <p:spPr>
          <a:xfrm flipH="1">
            <a:off x="6702550" y="2469925"/>
            <a:ext cx="828900" cy="9300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" name="Google Shape;129;p20"/>
          <p:cNvSpPr/>
          <p:nvPr/>
        </p:nvSpPr>
        <p:spPr>
          <a:xfrm>
            <a:off x="1364300" y="2975675"/>
            <a:ext cx="2076300" cy="84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Visualization: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Selecting Random Images to Identify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" name="Google Shape;130;p20"/>
          <p:cNvCxnSpPr>
            <a:stCxn id="127" idx="1"/>
            <a:endCxn id="129" idx="3"/>
          </p:cNvCxnSpPr>
          <p:nvPr/>
        </p:nvCxnSpPr>
        <p:spPr>
          <a:xfrm rot="10800000">
            <a:off x="3440650" y="3400025"/>
            <a:ext cx="11856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Codebase Description: Data Capture and </a:t>
            </a:r>
            <a:r>
              <a:rPr lang="en"/>
              <a:t>Preprocessing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</a:t>
            </a:r>
            <a:r>
              <a:rPr lang="en"/>
              <a:t>involves</a:t>
            </a:r>
            <a:r>
              <a:rPr lang="en"/>
              <a:t> the import of the </a:t>
            </a:r>
            <a:r>
              <a:rPr lang="en"/>
              <a:t>necessary</a:t>
            </a:r>
            <a:r>
              <a:rPr lang="en"/>
              <a:t> </a:t>
            </a:r>
            <a:r>
              <a:rPr lang="en"/>
              <a:t>libraries such as: cv2, PIL, and tensorflow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download of the datasets through the Kaggle API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Verifying the file integrity and types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Preprocessing the images resizing, converting to NumPy arrays, and one-hot encoding labels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Lastly, it splits the datasets into training and testing sets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